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9" r:id="rId3"/>
    <p:sldId id="266" r:id="rId4"/>
    <p:sldId id="282" r:id="rId5"/>
    <p:sldId id="265" r:id="rId6"/>
    <p:sldId id="278" r:id="rId7"/>
    <p:sldId id="273" r:id="rId8"/>
    <p:sldId id="277" r:id="rId9"/>
    <p:sldId id="275" r:id="rId10"/>
    <p:sldId id="281" r:id="rId11"/>
    <p:sldId id="264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1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8F"/>
    <a:srgbClr val="CDA071"/>
    <a:srgbClr val="6E553D"/>
    <a:srgbClr val="FF6E00"/>
    <a:srgbClr val="FF6C0A"/>
    <a:srgbClr val="573212"/>
    <a:srgbClr val="FF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5"/>
    <p:restoredTop sz="96208"/>
  </p:normalViewPr>
  <p:slideViewPr>
    <p:cSldViewPr snapToGrid="0" snapToObjects="1" showGuides="1">
      <p:cViewPr varScale="1">
        <p:scale>
          <a:sx n="91" d="100"/>
          <a:sy n="91" d="100"/>
        </p:scale>
        <p:origin x="224" y="800"/>
      </p:cViewPr>
      <p:guideLst>
        <p:guide orient="horz" pos="2280"/>
        <p:guide pos="1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6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2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8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0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138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FFD5BA-28E1-C245-930B-8EE8E4F2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0225530" cy="2685143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Classifying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	Egyptian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		Hieroglyphs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22745C2-A249-824A-BC65-D13673445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85" y="3166992"/>
            <a:ext cx="10225530" cy="5903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Scott Kroeger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E223C5D-0764-5D43-A8FB-A5C1E2CC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5341257"/>
            <a:ext cx="10522857" cy="12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1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9554045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Most common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1C1D7-3280-814E-9B2B-1B4E3DA6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0" y="4679411"/>
            <a:ext cx="1000461" cy="1000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C6D6C-B2F7-8642-9B43-94EF0CAC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437" y="4679412"/>
            <a:ext cx="1000461" cy="1000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FB89E8-F2EA-624D-AB26-E9166D8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63" y="4679413"/>
            <a:ext cx="1000461" cy="1000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4C7C24-8F30-BF4F-A7CD-E1E07410F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027" y="4738014"/>
            <a:ext cx="1000461" cy="10004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D7610-09A4-604F-88C5-10F298159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302" y="4738013"/>
            <a:ext cx="1000461" cy="10004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78A7B0-946C-5648-9675-32873B95E63F}"/>
              </a:ext>
            </a:extLst>
          </p:cNvPr>
          <p:cNvSpPr txBox="1"/>
          <p:nvPr/>
        </p:nvSpPr>
        <p:spPr>
          <a:xfrm>
            <a:off x="1545006" y="2402969"/>
            <a:ext cx="43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Mouth F</a:t>
            </a:r>
            <a:r>
              <a:rPr lang="en-US" sz="3600" baseline="-25000" dirty="0"/>
              <a:t>1</a:t>
            </a:r>
            <a:r>
              <a:rPr lang="en-US" sz="3600" dirty="0"/>
              <a:t> = 0.54</a:t>
            </a:r>
          </a:p>
          <a:p>
            <a:r>
              <a:rPr lang="en-US" sz="3600" dirty="0"/>
              <a:t>Confused with 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80D5E9-A0D7-D045-BE7C-5547A58178D2}"/>
              </a:ext>
            </a:extLst>
          </p:cNvPr>
          <p:cNvSpPr txBox="1"/>
          <p:nvPr/>
        </p:nvSpPr>
        <p:spPr>
          <a:xfrm>
            <a:off x="6814332" y="2418159"/>
            <a:ext cx="446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Tether F</a:t>
            </a:r>
            <a:r>
              <a:rPr lang="en-US" sz="3600" baseline="-25000" dirty="0"/>
              <a:t>1</a:t>
            </a:r>
            <a:r>
              <a:rPr lang="en-US" sz="3600" dirty="0"/>
              <a:t> = 0.59</a:t>
            </a:r>
          </a:p>
          <a:p>
            <a:r>
              <a:rPr lang="en-US" sz="3600" dirty="0"/>
              <a:t>Confused with Mouth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D2E20B-103C-284A-A0AE-6BFCF5398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332" y="4738015"/>
            <a:ext cx="987880" cy="987880"/>
          </a:xfrm>
          <a:prstGeom prst="rect">
            <a:avLst/>
          </a:prstGeom>
        </p:spPr>
      </p:pic>
      <p:pic>
        <p:nvPicPr>
          <p:cNvPr id="33" name="Picture 32" descr="A picture containing animal&#10;&#10;Description automatically generated">
            <a:extLst>
              <a:ext uri="{FF2B5EF4-FFF2-40B4-BE49-F238E27FC236}">
                <a16:creationId xmlns:a16="http://schemas.microsoft.com/office/drawing/2014/main" id="{D6062122-F179-9344-8758-C81C039DC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970" y="3932011"/>
            <a:ext cx="1168400" cy="5207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8B71C0C7-A364-9047-BA88-57C2A4985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6814332" y="3940545"/>
            <a:ext cx="1168400" cy="520700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45384801-01EA-624A-8FA8-89BA34D06F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4831" y="3932011"/>
            <a:ext cx="1168400" cy="520700"/>
          </a:xfrm>
          <a:prstGeom prst="rect">
            <a:avLst/>
          </a:prstGeom>
        </p:spPr>
      </p:pic>
      <p:pic>
        <p:nvPicPr>
          <p:cNvPr id="38" name="Picture 37" descr="A picture containing animal&#10;&#10;Description automatically generated">
            <a:extLst>
              <a:ext uri="{FF2B5EF4-FFF2-40B4-BE49-F238E27FC236}">
                <a16:creationId xmlns:a16="http://schemas.microsoft.com/office/drawing/2014/main" id="{EB26D335-55C6-B04B-9782-7FEBE154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63" y="3907718"/>
            <a:ext cx="1168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6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-1062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6204278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481DA-82C9-FD49-AEE4-6B8E4F7051AF}"/>
              </a:ext>
            </a:extLst>
          </p:cNvPr>
          <p:cNvSpPr txBox="1">
            <a:spLocks/>
          </p:cNvSpPr>
          <p:nvPr/>
        </p:nvSpPr>
        <p:spPr>
          <a:xfrm>
            <a:off x="3853031" y="2714506"/>
            <a:ext cx="7087496" cy="3397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B0B7CA-CCA9-2D4B-9BE4-6A0A743AA7A4}"/>
              </a:ext>
            </a:extLst>
          </p:cNvPr>
          <p:cNvGrpSpPr/>
          <p:nvPr/>
        </p:nvGrpSpPr>
        <p:grpSpPr>
          <a:xfrm>
            <a:off x="476221" y="2766352"/>
            <a:ext cx="11272083" cy="3090441"/>
            <a:chOff x="1828800" y="2615877"/>
            <a:chExt cx="8565265" cy="3090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A0D084-2841-394D-9B98-5A07D9C24B71}"/>
                </a:ext>
              </a:extLst>
            </p:cNvPr>
            <p:cNvSpPr/>
            <p:nvPr/>
          </p:nvSpPr>
          <p:spPr>
            <a:xfrm>
              <a:off x="1828800" y="2615877"/>
              <a:ext cx="8565265" cy="3090441"/>
            </a:xfrm>
            <a:prstGeom prst="rect">
              <a:avLst/>
            </a:prstGeom>
            <a:solidFill>
              <a:srgbClr val="CDA0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60CFB0E9-188E-8247-B0B3-59111C6709CA}"/>
                </a:ext>
              </a:extLst>
            </p:cNvPr>
            <p:cNvSpPr txBox="1">
              <a:spLocks/>
            </p:cNvSpPr>
            <p:nvPr/>
          </p:nvSpPr>
          <p:spPr>
            <a:xfrm>
              <a:off x="2085372" y="2867510"/>
              <a:ext cx="8021256" cy="26188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1"/>
                  </a:solidFill>
                </a:rPr>
                <a:t>Machine Learning can assist with analysis of ancient texts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1"/>
                  </a:solidFill>
                </a:rPr>
                <a:t>Next time I need to go to Egypt for real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97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CE273-281C-9342-9828-049A9A484C7E}"/>
              </a:ext>
            </a:extLst>
          </p:cNvPr>
          <p:cNvSpPr/>
          <p:nvPr/>
        </p:nvSpPr>
        <p:spPr>
          <a:xfrm>
            <a:off x="1485900" y="2689775"/>
            <a:ext cx="9174928" cy="3792048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7FCF7-F71B-1B4C-BA74-5A06C71F52E9}"/>
              </a:ext>
            </a:extLst>
          </p:cNvPr>
          <p:cNvSpPr txBox="1"/>
          <p:nvPr/>
        </p:nvSpPr>
        <p:spPr>
          <a:xfrm>
            <a:off x="2397886" y="2990719"/>
            <a:ext cx="74058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skroegs@gmail.com</a:t>
            </a:r>
          </a:p>
          <a:p>
            <a:r>
              <a:rPr lang="en-US" sz="4400" b="1" dirty="0"/>
              <a:t>     /in/scott-kroeger</a:t>
            </a:r>
          </a:p>
          <a:p>
            <a:endParaRPr lang="en-US" dirty="0"/>
          </a:p>
          <a:p>
            <a:pPr marL="460375"/>
            <a:r>
              <a:rPr lang="en-US" sz="3600" dirty="0"/>
              <a:t>Or come say hello and talk about:</a:t>
            </a:r>
          </a:p>
          <a:p>
            <a:pPr marL="1257300"/>
            <a:r>
              <a:rPr lang="en-US" sz="3600" dirty="0"/>
              <a:t>Machine learning ● NLP</a:t>
            </a:r>
          </a:p>
          <a:p>
            <a:pPr marL="1257300"/>
            <a:r>
              <a:rPr lang="en-US" sz="3600" dirty="0"/>
              <a:t>Hieroglyphs ● Cuneiform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669511-94C5-8942-BE8F-E6F43BFA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62" y="3843668"/>
            <a:ext cx="495388" cy="420428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BD053758-A662-144C-8949-43ED9F874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9492" y="3123028"/>
            <a:ext cx="580287" cy="5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786390-765D-EB46-BF9D-D10FBB45A743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4485938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Motivation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1575D-41F9-5C43-9169-4F242ED10355}"/>
              </a:ext>
            </a:extLst>
          </p:cNvPr>
          <p:cNvGrpSpPr/>
          <p:nvPr/>
        </p:nvGrpSpPr>
        <p:grpSpPr>
          <a:xfrm>
            <a:off x="807203" y="2935520"/>
            <a:ext cx="2186214" cy="3397698"/>
            <a:chOff x="807203" y="2935520"/>
            <a:chExt cx="2186214" cy="3397698"/>
          </a:xfrm>
        </p:grpSpPr>
        <p:pic>
          <p:nvPicPr>
            <p:cNvPr id="16" name="Picture 15" descr="A close up of a stone wall&#10;&#10;Description automatically generated">
              <a:extLst>
                <a:ext uri="{FF2B5EF4-FFF2-40B4-BE49-F238E27FC236}">
                  <a16:creationId xmlns:a16="http://schemas.microsoft.com/office/drawing/2014/main" id="{3402B00E-C459-0445-930C-B23EC029A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203" y="2935520"/>
              <a:ext cx="2186214" cy="29623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E25F38-0041-7441-B3B6-88B55CE009F5}"/>
                </a:ext>
              </a:extLst>
            </p:cNvPr>
            <p:cNvSpPr txBox="1"/>
            <p:nvPr/>
          </p:nvSpPr>
          <p:spPr>
            <a:xfrm>
              <a:off x="807203" y="59638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MINOAN LINEAR 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F64599-CE02-AA41-8FE7-BC5957DF1B19}"/>
              </a:ext>
            </a:extLst>
          </p:cNvPr>
          <p:cNvGrpSpPr/>
          <p:nvPr/>
        </p:nvGrpSpPr>
        <p:grpSpPr>
          <a:xfrm>
            <a:off x="3667742" y="3696539"/>
            <a:ext cx="4651897" cy="2634249"/>
            <a:chOff x="3667742" y="3696539"/>
            <a:chExt cx="4651897" cy="2634249"/>
          </a:xfrm>
        </p:grpSpPr>
        <p:pic>
          <p:nvPicPr>
            <p:cNvPr id="18" name="Picture 17" descr="A picture containing fabric, table&#10;&#10;Description automatically generated">
              <a:extLst>
                <a:ext uri="{FF2B5EF4-FFF2-40B4-BE49-F238E27FC236}">
                  <a16:creationId xmlns:a16="http://schemas.microsoft.com/office/drawing/2014/main" id="{E7B0C10A-AC93-3C47-92ED-DC2DDF19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742" y="3696539"/>
              <a:ext cx="4477657" cy="14403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2E973F-C239-964C-BAFB-F0953C6390E7}"/>
                </a:ext>
              </a:extLst>
            </p:cNvPr>
            <p:cNvSpPr txBox="1"/>
            <p:nvPr/>
          </p:nvSpPr>
          <p:spPr>
            <a:xfrm>
              <a:off x="4966839" y="5961456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RONGORONGO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38334-BC39-734A-850B-9F350C235580}"/>
              </a:ext>
            </a:extLst>
          </p:cNvPr>
          <p:cNvGrpSpPr/>
          <p:nvPr/>
        </p:nvGrpSpPr>
        <p:grpSpPr>
          <a:xfrm>
            <a:off x="8426351" y="2427413"/>
            <a:ext cx="3807344" cy="3904337"/>
            <a:chOff x="8426351" y="2427413"/>
            <a:chExt cx="3807344" cy="3904337"/>
          </a:xfrm>
        </p:grpSpPr>
        <p:pic>
          <p:nvPicPr>
            <p:cNvPr id="20" name="Picture 19" descr="A close up of a brick building&#10;&#10;Description automatically generated">
              <a:extLst>
                <a:ext uri="{FF2B5EF4-FFF2-40B4-BE49-F238E27FC236}">
                  <a16:creationId xmlns:a16="http://schemas.microsoft.com/office/drawing/2014/main" id="{229FC065-1425-4A4B-A651-E11853010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351" y="2427413"/>
              <a:ext cx="3484696" cy="36986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AACAFC-705E-9841-B884-95DC3E8DC5C9}"/>
                </a:ext>
              </a:extLst>
            </p:cNvPr>
            <p:cNvSpPr txBox="1"/>
            <p:nvPr/>
          </p:nvSpPr>
          <p:spPr>
            <a:xfrm>
              <a:off x="9548552" y="5962418"/>
              <a:ext cx="268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CUNEIFORM</a:t>
              </a:r>
            </a:p>
          </p:txBody>
        </p:sp>
      </p:grpSp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7C54434C-39A1-7A46-BCC2-7CA8FD69D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907" y="1760643"/>
            <a:ext cx="6423751" cy="42449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3E63BBF-A662-B54C-A962-D3FB2404C610}"/>
              </a:ext>
            </a:extLst>
          </p:cNvPr>
          <p:cNvSpPr txBox="1">
            <a:spLocks/>
          </p:cNvSpPr>
          <p:nvPr/>
        </p:nvSpPr>
        <p:spPr>
          <a:xfrm>
            <a:off x="476221" y="2965805"/>
            <a:ext cx="4485938" cy="100046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hieroglyphs</a:t>
            </a:r>
          </a:p>
        </p:txBody>
      </p:sp>
    </p:spTree>
    <p:extLst>
      <p:ext uri="{BB962C8B-B14F-4D97-AF65-F5344CB8AC3E}">
        <p14:creationId xmlns:p14="http://schemas.microsoft.com/office/powerpoint/2010/main" val="335968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AE6FC6D-EF60-1846-9B9F-500BFE735465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METHODOLOGY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9BF6C09-1323-BD46-B842-B5586D66BD88}"/>
              </a:ext>
            </a:extLst>
          </p:cNvPr>
          <p:cNvGrpSpPr/>
          <p:nvPr/>
        </p:nvGrpSpPr>
        <p:grpSpPr>
          <a:xfrm>
            <a:off x="6669711" y="2355378"/>
            <a:ext cx="5072130" cy="3364313"/>
            <a:chOff x="3867374" y="3628217"/>
            <a:chExt cx="4457252" cy="2888330"/>
          </a:xfrm>
        </p:grpSpPr>
        <p:pic>
          <p:nvPicPr>
            <p:cNvPr id="67" name="Picture 66" descr="A close up of a sign&#10;&#10;Description automatically generated">
              <a:extLst>
                <a:ext uri="{FF2B5EF4-FFF2-40B4-BE49-F238E27FC236}">
                  <a16:creationId xmlns:a16="http://schemas.microsoft.com/office/drawing/2014/main" id="{8C5DC844-0B4B-3147-9E4F-32F2333A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928" y="3628217"/>
              <a:ext cx="2748145" cy="76968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C58869C-295C-7640-9F63-EA543CFB9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5167" y1="31259" x2="45167" y2="31259"/>
                          <a14:foregroundMark x1="23917" y1="63852" x2="23917" y2="63852"/>
                          <a14:foregroundMark x1="26750" y1="70222" x2="26750" y2="70222"/>
                          <a14:foregroundMark x1="33583" y1="69185" x2="33583" y2="69185"/>
                          <a14:foregroundMark x1="40667" y1="67852" x2="40667" y2="67852"/>
                          <a14:foregroundMark x1="45333" y1="70074" x2="45333" y2="70074"/>
                          <a14:foregroundMark x1="52250" y1="70222" x2="52250" y2="70222"/>
                          <a14:foregroundMark x1="56417" y1="69926" x2="56417" y2="69926"/>
                          <a14:foregroundMark x1="62667" y1="70519" x2="62667" y2="70519"/>
                          <a14:foregroundMark x1="65167" y1="71556" x2="65167" y2="71556"/>
                          <a14:foregroundMark x1="72333" y1="72741" x2="72333" y2="72741"/>
                          <a14:backgroundMark x1="49583" y1="31556" x2="49583" y2="31556"/>
                          <a14:backgroundMark x1="29083" y1="70222" x2="29083" y2="702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7374" y="4013057"/>
              <a:ext cx="4457252" cy="2503490"/>
            </a:xfrm>
            <a:prstGeom prst="rect">
              <a:avLst/>
            </a:prstGeom>
          </p:spPr>
        </p:pic>
      </p:grpSp>
      <p:pic>
        <p:nvPicPr>
          <p:cNvPr id="16" name="Picture 15" descr="A picture containing light, sitting, traffic, night&#10;&#10;Description automatically generated">
            <a:extLst>
              <a:ext uri="{FF2B5EF4-FFF2-40B4-BE49-F238E27FC236}">
                <a16:creationId xmlns:a16="http://schemas.microsoft.com/office/drawing/2014/main" id="{005B6636-7588-B245-BBBC-E3A43989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5" y="2209829"/>
            <a:ext cx="6026267" cy="3393529"/>
          </a:xfrm>
          <a:prstGeom prst="rect">
            <a:avLst/>
          </a:prstGeom>
          <a:solidFill>
            <a:srgbClr val="FFC98F"/>
          </a:solidFill>
        </p:spPr>
      </p:pic>
    </p:spTree>
    <p:extLst>
      <p:ext uri="{BB962C8B-B14F-4D97-AF65-F5344CB8AC3E}">
        <p14:creationId xmlns:p14="http://schemas.microsoft.com/office/powerpoint/2010/main" val="320665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8CE273-281C-9342-9828-049A9A484C7E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METHODOLOGY</a:t>
            </a:r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51E87D5-50E6-034B-B4B2-32A95BA3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6" y="2127535"/>
            <a:ext cx="2062270" cy="384148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DEE03D-DA76-7D4F-BF01-A3D0F17AE84C}"/>
              </a:ext>
            </a:extLst>
          </p:cNvPr>
          <p:cNvSpPr/>
          <p:nvPr/>
        </p:nvSpPr>
        <p:spPr>
          <a:xfrm>
            <a:off x="1930996" y="2818502"/>
            <a:ext cx="638584" cy="36105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B544F5-00CE-3A42-BC48-210DAEDD8643}"/>
              </a:ext>
            </a:extLst>
          </p:cNvPr>
          <p:cNvSpPr/>
          <p:nvPr/>
        </p:nvSpPr>
        <p:spPr>
          <a:xfrm>
            <a:off x="2997674" y="5644928"/>
            <a:ext cx="995591" cy="3152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C59C7C-1CDD-DB4F-AA7E-59654F529032}"/>
              </a:ext>
            </a:extLst>
          </p:cNvPr>
          <p:cNvSpPr/>
          <p:nvPr/>
        </p:nvSpPr>
        <p:spPr>
          <a:xfrm>
            <a:off x="3014596" y="2143478"/>
            <a:ext cx="746388" cy="35229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D12DEF-61C4-8448-92F8-5CC10EAADB6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760984" y="2319624"/>
            <a:ext cx="3621233" cy="11471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E4E9F7-4A0D-3E4E-8688-AF9E6A3B559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69580" y="2999030"/>
            <a:ext cx="4812637" cy="10757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5F766D-921E-734B-A3E4-2B29DD30E43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993265" y="4074764"/>
            <a:ext cx="3406281" cy="17277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3AFE66-687C-0341-B10D-BF86B59865B8}"/>
              </a:ext>
            </a:extLst>
          </p:cNvPr>
          <p:cNvCxnSpPr>
            <a:cxnSpLocks/>
          </p:cNvCxnSpPr>
          <p:nvPr/>
        </p:nvCxnSpPr>
        <p:spPr>
          <a:xfrm>
            <a:off x="2866265" y="4015522"/>
            <a:ext cx="4515952" cy="7583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6DC461-3A9F-614C-AA2B-4FDFB026D567}"/>
              </a:ext>
            </a:extLst>
          </p:cNvPr>
          <p:cNvCxnSpPr>
            <a:cxnSpLocks/>
          </p:cNvCxnSpPr>
          <p:nvPr/>
        </p:nvCxnSpPr>
        <p:spPr>
          <a:xfrm flipV="1">
            <a:off x="3913384" y="4803482"/>
            <a:ext cx="3468833" cy="2926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4924B301-1FD0-344C-9268-4DD5E0A5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5896" y="3163621"/>
            <a:ext cx="1979332" cy="59032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Basket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641087A-D611-F64D-BC59-1DAA58CF53B1}"/>
              </a:ext>
            </a:extLst>
          </p:cNvPr>
          <p:cNvSpPr txBox="1">
            <a:spLocks/>
          </p:cNvSpPr>
          <p:nvPr/>
        </p:nvSpPr>
        <p:spPr>
          <a:xfrm>
            <a:off x="7525896" y="3815793"/>
            <a:ext cx="1826931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268AC2-1930-EB4D-AAB2-F3A7E7044161}"/>
              </a:ext>
            </a:extLst>
          </p:cNvPr>
          <p:cNvSpPr txBox="1"/>
          <p:nvPr/>
        </p:nvSpPr>
        <p:spPr>
          <a:xfrm>
            <a:off x="7525895" y="1918161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50 Hieroglyphs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0AE04017-5947-0445-AB84-2336D50C6E1E}"/>
              </a:ext>
            </a:extLst>
          </p:cNvPr>
          <p:cNvSpPr txBox="1">
            <a:spLocks/>
          </p:cNvSpPr>
          <p:nvPr/>
        </p:nvSpPr>
        <p:spPr>
          <a:xfrm>
            <a:off x="7525896" y="4508322"/>
            <a:ext cx="228786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cobra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A7E0BF-3F78-7C42-AD38-B52062F8454B}"/>
              </a:ext>
            </a:extLst>
          </p:cNvPr>
          <p:cNvSpPr txBox="1"/>
          <p:nvPr/>
        </p:nvSpPr>
        <p:spPr>
          <a:xfrm>
            <a:off x="7525896" y="1083696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4000 Images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F662D3-D9C3-DA44-8491-6D5E8440F5BE}"/>
              </a:ext>
            </a:extLst>
          </p:cNvPr>
          <p:cNvSpPr/>
          <p:nvPr/>
        </p:nvSpPr>
        <p:spPr>
          <a:xfrm>
            <a:off x="2997674" y="4614530"/>
            <a:ext cx="915710" cy="350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7113E0-730C-C240-84D3-4DCC3C1889B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913384" y="4074764"/>
            <a:ext cx="3468833" cy="7152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97BE579E-16B2-6343-B255-88ECC1A6E36C}"/>
              </a:ext>
            </a:extLst>
          </p:cNvPr>
          <p:cNvSpPr txBox="1">
            <a:spLocks/>
          </p:cNvSpPr>
          <p:nvPr/>
        </p:nvSpPr>
        <p:spPr>
          <a:xfrm>
            <a:off x="4077834" y="4474020"/>
            <a:ext cx="1979332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71995FCB-A407-054B-A61E-742B72388211}"/>
              </a:ext>
            </a:extLst>
          </p:cNvPr>
          <p:cNvSpPr txBox="1">
            <a:spLocks/>
          </p:cNvSpPr>
          <p:nvPr/>
        </p:nvSpPr>
        <p:spPr>
          <a:xfrm>
            <a:off x="7525876" y="3815792"/>
            <a:ext cx="1826931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AD95CCC-6113-7A43-B9C7-DEDF8DB90232}"/>
              </a:ext>
            </a:extLst>
          </p:cNvPr>
          <p:cNvSpPr/>
          <p:nvPr/>
        </p:nvSpPr>
        <p:spPr>
          <a:xfrm>
            <a:off x="1935126" y="3817088"/>
            <a:ext cx="925032" cy="797442"/>
          </a:xfrm>
          <a:custGeom>
            <a:avLst/>
            <a:gdLst>
              <a:gd name="connsiteX0" fmla="*/ 925032 w 925032"/>
              <a:gd name="connsiteY0" fmla="*/ 0 h 776177"/>
              <a:gd name="connsiteX1" fmla="*/ 10632 w 925032"/>
              <a:gd name="connsiteY1" fmla="*/ 0 h 776177"/>
              <a:gd name="connsiteX2" fmla="*/ 0 w 925032"/>
              <a:gd name="connsiteY2" fmla="*/ 776177 h 776177"/>
              <a:gd name="connsiteX3" fmla="*/ 297711 w 925032"/>
              <a:gd name="connsiteY3" fmla="*/ 754912 h 776177"/>
              <a:gd name="connsiteX4" fmla="*/ 372139 w 925032"/>
              <a:gd name="connsiteY4" fmla="*/ 404038 h 776177"/>
              <a:gd name="connsiteX5" fmla="*/ 903767 w 925032"/>
              <a:gd name="connsiteY5" fmla="*/ 372140 h 776177"/>
              <a:gd name="connsiteX6" fmla="*/ 925032 w 925032"/>
              <a:gd name="connsiteY6" fmla="*/ 0 h 77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032" h="776177">
                <a:moveTo>
                  <a:pt x="925032" y="0"/>
                </a:moveTo>
                <a:lnTo>
                  <a:pt x="10632" y="0"/>
                </a:lnTo>
                <a:lnTo>
                  <a:pt x="0" y="776177"/>
                </a:lnTo>
                <a:lnTo>
                  <a:pt x="297711" y="754912"/>
                </a:lnTo>
                <a:lnTo>
                  <a:pt x="372139" y="404038"/>
                </a:lnTo>
                <a:lnTo>
                  <a:pt x="903767" y="372140"/>
                </a:lnTo>
                <a:lnTo>
                  <a:pt x="92503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8611F0F-E304-B84D-B455-0564A34FA2FD}"/>
              </a:ext>
            </a:extLst>
          </p:cNvPr>
          <p:cNvSpPr/>
          <p:nvPr/>
        </p:nvSpPr>
        <p:spPr>
          <a:xfrm>
            <a:off x="2983665" y="4849210"/>
            <a:ext cx="925032" cy="735900"/>
          </a:xfrm>
          <a:custGeom>
            <a:avLst/>
            <a:gdLst>
              <a:gd name="connsiteX0" fmla="*/ 925032 w 925032"/>
              <a:gd name="connsiteY0" fmla="*/ 0 h 776177"/>
              <a:gd name="connsiteX1" fmla="*/ 10632 w 925032"/>
              <a:gd name="connsiteY1" fmla="*/ 0 h 776177"/>
              <a:gd name="connsiteX2" fmla="*/ 0 w 925032"/>
              <a:gd name="connsiteY2" fmla="*/ 776177 h 776177"/>
              <a:gd name="connsiteX3" fmla="*/ 297711 w 925032"/>
              <a:gd name="connsiteY3" fmla="*/ 754912 h 776177"/>
              <a:gd name="connsiteX4" fmla="*/ 372139 w 925032"/>
              <a:gd name="connsiteY4" fmla="*/ 404038 h 776177"/>
              <a:gd name="connsiteX5" fmla="*/ 903767 w 925032"/>
              <a:gd name="connsiteY5" fmla="*/ 372140 h 776177"/>
              <a:gd name="connsiteX6" fmla="*/ 925032 w 925032"/>
              <a:gd name="connsiteY6" fmla="*/ 0 h 77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032" h="776177">
                <a:moveTo>
                  <a:pt x="925032" y="0"/>
                </a:moveTo>
                <a:lnTo>
                  <a:pt x="10632" y="0"/>
                </a:lnTo>
                <a:lnTo>
                  <a:pt x="0" y="776177"/>
                </a:lnTo>
                <a:lnTo>
                  <a:pt x="297711" y="754912"/>
                </a:lnTo>
                <a:lnTo>
                  <a:pt x="372139" y="404038"/>
                </a:lnTo>
                <a:lnTo>
                  <a:pt x="903767" y="372140"/>
                </a:lnTo>
                <a:lnTo>
                  <a:pt x="92503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5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32" grpId="0" build="p"/>
      <p:bldP spid="33" grpId="0"/>
      <p:bldP spid="42" grpId="0"/>
      <p:bldP spid="3" grpId="0" animBg="1"/>
      <p:bldP spid="28" grpId="0"/>
      <p:bldP spid="30" grpId="0"/>
      <p:bldP spid="36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6D1469-A80E-1448-AA0D-73B843A71EFA}"/>
              </a:ext>
            </a:extLst>
          </p:cNvPr>
          <p:cNvSpPr txBox="1">
            <a:spLocks/>
          </p:cNvSpPr>
          <p:nvPr/>
        </p:nvSpPr>
        <p:spPr>
          <a:xfrm>
            <a:off x="3731023" y="2982131"/>
            <a:ext cx="5995348" cy="302733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50 Classes</a:t>
            </a:r>
          </a:p>
          <a:p>
            <a:r>
              <a:rPr lang="en-US" sz="5400" dirty="0">
                <a:solidFill>
                  <a:schemeClr val="tx1"/>
                </a:solidFill>
              </a:rPr>
              <a:t>F</a:t>
            </a:r>
            <a:r>
              <a:rPr lang="en-US" sz="5400" baseline="-25000" dirty="0">
                <a:solidFill>
                  <a:schemeClr val="tx1"/>
                </a:solidFill>
              </a:rPr>
              <a:t>1</a:t>
            </a:r>
            <a:r>
              <a:rPr lang="en-US" sz="5400" dirty="0">
                <a:solidFill>
                  <a:schemeClr val="tx1"/>
                </a:solidFill>
              </a:rPr>
              <a:t> = 0.91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37961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2677838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Densely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written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hieroglyphs</a:t>
            </a:r>
          </a:p>
        </p:txBody>
      </p:sp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3C7FC7F4-4559-694B-8056-70E9FF04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07" y="1760643"/>
            <a:ext cx="6423751" cy="42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A2B8CB-F904-9042-894A-02EC118DC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Traveled to egypt</a:t>
            </a:r>
          </a:p>
        </p:txBody>
      </p:sp>
    </p:spTree>
    <p:extLst>
      <p:ext uri="{BB962C8B-B14F-4D97-AF65-F5344CB8AC3E}">
        <p14:creationId xmlns:p14="http://schemas.microsoft.com/office/powerpoint/2010/main" val="120807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E76CC-3C88-A54F-90FA-ACAAC07D956D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644A24-5140-A445-BEED-28736F6B0757}"/>
              </a:ext>
            </a:extLst>
          </p:cNvPr>
          <p:cNvGrpSpPr/>
          <p:nvPr/>
        </p:nvGrpSpPr>
        <p:grpSpPr>
          <a:xfrm>
            <a:off x="-483725" y="1587061"/>
            <a:ext cx="7960970" cy="5272911"/>
            <a:chOff x="1333500" y="254000"/>
            <a:chExt cx="9525000" cy="6350000"/>
          </a:xfrm>
        </p:grpSpPr>
        <p:pic>
          <p:nvPicPr>
            <p:cNvPr id="3" name="Picture 2" descr="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68A99E5D-C0AC-6143-AC96-A89D4131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3500" y="254000"/>
              <a:ext cx="9525000" cy="635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CD75EF-503B-C94F-ACA9-19CB76158B94}"/>
                </a:ext>
              </a:extLst>
            </p:cNvPr>
            <p:cNvSpPr/>
            <p:nvPr/>
          </p:nvSpPr>
          <p:spPr>
            <a:xfrm>
              <a:off x="3680749" y="1088020"/>
              <a:ext cx="4919241" cy="34077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lose up of a desert&#10;&#10;Description automatically generated">
              <a:extLst>
                <a:ext uri="{FF2B5EF4-FFF2-40B4-BE49-F238E27FC236}">
                  <a16:creationId xmlns:a16="http://schemas.microsoft.com/office/drawing/2014/main" id="{62A18C00-499C-3143-A0EE-3E8C1FA5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5454" y="1410343"/>
              <a:ext cx="4843443" cy="2763134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D53A82F-65A5-0B49-B88F-B0673A691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Via the 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721CB-208F-024F-96C1-AC4A0BF05B45}"/>
              </a:ext>
            </a:extLst>
          </p:cNvPr>
          <p:cNvSpPr txBox="1"/>
          <p:nvPr/>
        </p:nvSpPr>
        <p:spPr>
          <a:xfrm>
            <a:off x="7525896" y="1083696"/>
            <a:ext cx="4120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4500 Images</a:t>
            </a:r>
          </a:p>
          <a:p>
            <a:r>
              <a:rPr lang="en-US" sz="4400" dirty="0"/>
              <a:t>11 Hieroglyphs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441E9-6F16-B441-AC8C-C9971913A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196" y="3797165"/>
            <a:ext cx="1000461" cy="1000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BAFDFE-4479-F540-A544-1E92A948A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33" y="3811632"/>
            <a:ext cx="985993" cy="98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963383-8DE4-2847-B4C6-D7338F07B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1602" y="3768227"/>
            <a:ext cx="1000460" cy="1000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411F7C-C953-9649-A3B7-EC18E0DA9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196" y="5100557"/>
            <a:ext cx="1000460" cy="1000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CEE07-CF18-414B-B5B2-1275D83A4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9633" y="5100557"/>
            <a:ext cx="985992" cy="9859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C8289B-E5E2-094B-9841-1760EA206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8632" y="5106345"/>
            <a:ext cx="1000460" cy="1000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A1CB38-3CFE-144F-82DB-70FA5800EEFF}"/>
              </a:ext>
            </a:extLst>
          </p:cNvPr>
          <p:cNvSpPr txBox="1"/>
          <p:nvPr/>
        </p:nvSpPr>
        <p:spPr>
          <a:xfrm>
            <a:off x="7525896" y="2610180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Pyramid of Unas</a:t>
            </a:r>
          </a:p>
        </p:txBody>
      </p:sp>
    </p:spTree>
    <p:extLst>
      <p:ext uri="{BB962C8B-B14F-4D97-AF65-F5344CB8AC3E}">
        <p14:creationId xmlns:p14="http://schemas.microsoft.com/office/powerpoint/2010/main" val="199416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6D1469-A80E-1448-AA0D-73B843A71EFA}"/>
              </a:ext>
            </a:extLst>
          </p:cNvPr>
          <p:cNvSpPr txBox="1">
            <a:spLocks/>
          </p:cNvSpPr>
          <p:nvPr/>
        </p:nvSpPr>
        <p:spPr>
          <a:xfrm>
            <a:off x="3731023" y="2982131"/>
            <a:ext cx="5995348" cy="302733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11 Classes</a:t>
            </a:r>
          </a:p>
          <a:p>
            <a:r>
              <a:rPr lang="en-US" sz="5400" dirty="0">
                <a:solidFill>
                  <a:schemeClr val="tx1"/>
                </a:solidFill>
              </a:rPr>
              <a:t>F</a:t>
            </a:r>
            <a:r>
              <a:rPr lang="en-US" sz="5400" baseline="-25000" dirty="0">
                <a:solidFill>
                  <a:schemeClr val="tx1"/>
                </a:solidFill>
              </a:rPr>
              <a:t>1 </a:t>
            </a:r>
            <a:r>
              <a:rPr lang="en-US" sz="5400" dirty="0">
                <a:solidFill>
                  <a:schemeClr val="tx1"/>
                </a:solidFill>
              </a:rPr>
              <a:t>= 0.79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1629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3424"/>
      </a:dk2>
      <a:lt2>
        <a:srgbClr val="E8E7E2"/>
      </a:lt2>
      <a:accent1>
        <a:srgbClr val="85A9BD"/>
      </a:accent1>
      <a:accent2>
        <a:srgbClr val="7F8CBA"/>
      </a:accent2>
      <a:accent3>
        <a:srgbClr val="9F96C6"/>
      </a:accent3>
      <a:accent4>
        <a:srgbClr val="BA867F"/>
      </a:accent4>
      <a:accent5>
        <a:srgbClr val="BA9F80"/>
      </a:accent5>
      <a:accent6>
        <a:srgbClr val="A8A673"/>
      </a:accent6>
      <a:hlink>
        <a:srgbClr val="8F825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9317</TotalTime>
  <Words>125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DividendVTI</vt:lpstr>
      <vt:lpstr>Classifying  Egyptian   Hieroglyphs</vt:lpstr>
      <vt:lpstr>Motivation</vt:lpstr>
      <vt:lpstr>METHODOLOGY</vt:lpstr>
      <vt:lpstr>METHODOLOGY</vt:lpstr>
      <vt:lpstr>Preliminary Results</vt:lpstr>
      <vt:lpstr>Densely written  hieroglyphs</vt:lpstr>
      <vt:lpstr>Traveled to egypt</vt:lpstr>
      <vt:lpstr>Via the internet</vt:lpstr>
      <vt:lpstr>Final results</vt:lpstr>
      <vt:lpstr>Most common errors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Egyptian Hieroglyphs</dc:title>
  <dc:creator>Steven Kroeger</dc:creator>
  <cp:lastModifiedBy>Steven Kroeger</cp:lastModifiedBy>
  <cp:revision>128</cp:revision>
  <dcterms:created xsi:type="dcterms:W3CDTF">2019-12-04T21:22:59Z</dcterms:created>
  <dcterms:modified xsi:type="dcterms:W3CDTF">2019-12-11T16:49:32Z</dcterms:modified>
</cp:coreProperties>
</file>